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Caveat"/>
      <p:regular r:id="rId18"/>
      <p:bold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aveat-bold.fntdata"/><Relationship Id="rId6" Type="http://schemas.openxmlformats.org/officeDocument/2006/relationships/slide" Target="slides/slide1.xml"/><Relationship Id="rId18" Type="http://schemas.openxmlformats.org/officeDocument/2006/relationships/font" Target="fonts/Cave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3e341785c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3e341785c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3e341785c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3e341785c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3e341785c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3e341785c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3e341785c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3e341785c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5301e7b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5301e7b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hyperlink" Target="https://pixabay.com/users/daniela_oliiver-637925/?utm_source=link-attribution&amp;utm_medium=referral&amp;utm_campaign=image&amp;utm_content=868522" TargetMode="External"/><Relationship Id="rId5" Type="http://schemas.openxmlformats.org/officeDocument/2006/relationships/hyperlink" Target="https://pixabay.com/?utm_source=link-attribution&amp;utm_medium=referral&amp;utm_campaign=image&amp;utm_content=868522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Blackbelt Program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Gad Benram - 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Detecting Fraud with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AWS Sagemaker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87900" y="1489825"/>
            <a:ext cx="392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Charles-Davis I</a:t>
            </a:r>
            <a:r>
              <a:rPr lang="en"/>
              <a:t>nvestments</a:t>
            </a:r>
            <a:r>
              <a:rPr lang="en"/>
              <a:t> is a bank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Driven by improving the institute’s </a:t>
            </a:r>
            <a:r>
              <a:rPr lang="en"/>
              <a:t>reputation</a:t>
            </a:r>
            <a:r>
              <a:rPr lang="en"/>
              <a:t> the managers at CDI would like to reduce the rate of fraud cases related to financial transactions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99450"/>
            <a:ext cx="4181303" cy="3694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5"/>
            <a:ext cx="5681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Dr. Aaliyah Jefferson will lead the team. She is an experienced </a:t>
            </a:r>
            <a:r>
              <a:rPr lang="en"/>
              <a:t>scientist</a:t>
            </a:r>
            <a:r>
              <a:rPr lang="en"/>
              <a:t> however lacks background in cloud </a:t>
            </a:r>
            <a:r>
              <a:rPr lang="en"/>
              <a:t>technology</a:t>
            </a:r>
            <a:r>
              <a:rPr lang="en"/>
              <a:t> (mostly worked on-prem tools and small </a:t>
            </a:r>
            <a:r>
              <a:rPr lang="en"/>
              <a:t>data</a:t>
            </a:r>
            <a:r>
              <a:rPr lang="en"/>
              <a:t>)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CDI hires a </a:t>
            </a:r>
            <a:r>
              <a:rPr lang="en"/>
              <a:t>consultant</a:t>
            </a:r>
            <a:r>
              <a:rPr lang="en"/>
              <a:t> for this project and the </a:t>
            </a:r>
            <a:r>
              <a:rPr lang="en"/>
              <a:t>consultant</a:t>
            </a:r>
            <a:r>
              <a:rPr lang="en"/>
              <a:t> refers </a:t>
            </a:r>
            <a:r>
              <a:rPr lang="en"/>
              <a:t>them</a:t>
            </a:r>
            <a:r>
              <a:rPr lang="en"/>
              <a:t> to </a:t>
            </a:r>
            <a:r>
              <a:rPr lang="en">
                <a:solidFill>
                  <a:srgbClr val="FF9900"/>
                </a:solidFill>
              </a:rPr>
              <a:t>AWS Sagemaker</a:t>
            </a:r>
            <a:r>
              <a:rPr lang="en"/>
              <a:t>, saying that it’s the optimal ecosystem for projects like these.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120" y="1489825"/>
            <a:ext cx="2050979" cy="307890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705125" y="4503025"/>
            <a:ext cx="2207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Image by </a:t>
            </a:r>
            <a:r>
              <a:rPr lang="en" sz="1100" u="sng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Daniela Carvalho Dani</a:t>
            </a:r>
            <a:r>
              <a:rPr lang="en" sz="11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 from </a:t>
            </a:r>
            <a:r>
              <a:rPr lang="en" sz="1100" u="sng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Pixabay</a:t>
            </a:r>
            <a:r>
              <a:rPr lang="en" sz="1100">
                <a:solidFill>
                  <a:srgbClr val="99999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 the performance of the </a:t>
            </a:r>
            <a:r>
              <a:rPr lang="en"/>
              <a:t>existing</a:t>
            </a:r>
            <a:r>
              <a:rPr lang="en"/>
              <a:t> fraud detection service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and build an </a:t>
            </a:r>
            <a:r>
              <a:rPr lang="en"/>
              <a:t>internal</a:t>
            </a:r>
            <a:r>
              <a:rPr lang="en"/>
              <a:t> </a:t>
            </a:r>
            <a:r>
              <a:rPr lang="en"/>
              <a:t>scoring </a:t>
            </a:r>
            <a:r>
              <a:rPr lang="en"/>
              <a:t>service of transactions for fraud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 and expose an API for </a:t>
            </a:r>
            <a:r>
              <a:rPr lang="en"/>
              <a:t>integration</a:t>
            </a:r>
            <a:r>
              <a:rPr lang="en"/>
              <a:t> </a:t>
            </a:r>
            <a:r>
              <a:rPr lang="en"/>
              <a:t>with</a:t>
            </a:r>
            <a:r>
              <a:rPr lang="en"/>
              <a:t> the backend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Architecture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413" y="3826438"/>
            <a:ext cx="1372200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1375" y="1540600"/>
            <a:ext cx="1137925" cy="11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9924" y="2678525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4962" y="1857550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5050" y="3314963"/>
            <a:ext cx="1372200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4425" y="2752850"/>
            <a:ext cx="820200" cy="82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6600" y="1829925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85896" y="1996913"/>
            <a:ext cx="607600" cy="6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49875" y="3173600"/>
            <a:ext cx="855168" cy="968848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1065100" y="3457925"/>
            <a:ext cx="65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s3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2414425" y="323990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Quicksight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2385838" y="451855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SageMaker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2340013" y="140715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Redshift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6535262" y="1569050"/>
            <a:ext cx="18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API Gateway + Lambda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7008804" y="4142450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SageMaker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708904" y="4142450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CloudWatch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4887029" y="2678525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s3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113" name="Google Shape;113;p18"/>
          <p:cNvCxnSpPr/>
          <p:nvPr/>
        </p:nvCxnSpPr>
        <p:spPr>
          <a:xfrm>
            <a:off x="4308125" y="1477200"/>
            <a:ext cx="0" cy="2998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